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9144000" cy="5143500"/>
  <p:notesSz cx="6858000" cy="9144000"/>
  <p:embeddedFontLst>
    <p:embeddedFont>
      <p:font typeface="Oswald"/>
      <p:regular r:id="rId69"/>
    </p:embeddedFont>
    <p:embeddedFont>
      <p:font typeface="Average" panose="02000503040000020003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0" Type="http://schemas.openxmlformats.org/officeDocument/2006/relationships/font" Target="fonts/font2.fntdata"/><Relationship Id="rId7" Type="http://schemas.openxmlformats.org/officeDocument/2006/relationships/slide" Target="slides/slide3.xml"/><Relationship Id="rId69" Type="http://schemas.openxmlformats.org/officeDocument/2006/relationships/font" Target="fonts/font1.fntdata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071f86c9_0_5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071f86c9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bca41078d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bca41078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ca41078d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ca41078d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071f86c9_3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071f86c9_3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ca41078d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ca41078d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ca41078d_0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bca41078d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071f86c9_7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071f86c9_7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c071f86c9_7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c071f86c9_7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ca41078d_0_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ca41078d_0_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ca41078d_0_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ca41078d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ca41078d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bca41078d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c071f86c9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c071f86c9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c071f86c9_0_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c071f86c9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071f86c9_0_1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c071f86c9_0_1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bca41078d_0_1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bca41078d_0_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bca41078d_0_1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bca41078d_0_1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bca41078d_0_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bca41078d_0_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bca41078d_0_1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bca41078d_0_1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bca41078d_0_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bca41078d_0_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bca41078d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bca41078d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c071f86c9_3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c071f86c9_3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bca41078d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bca41078d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ca41078d_0_1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bca41078d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ca41078d_0_2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ca41078d_0_2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c071f86c9_7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c071f86c9_7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bca41078d_0_2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bca41078d_0_2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c071f86c9_7_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c071f86c9_7_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bca41078d_1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bca41078d_1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071f86c9_7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071f86c9_7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bca41078d_0_2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bca41078d_0_2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c071f86c9_7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c071f86c9_7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c071f86c9_7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c071f86c9_7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bca41078d_0_4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bca41078d_0_4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bca41078d_0_1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bca41078d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c071f86c9_7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c071f86c9_7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bca41078d_0_3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bca41078d_0_3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b6b4c3c62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b6b4c3c62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ca41078d_0_3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bca41078d_0_3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c071f86c9_7_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c071f86c9_7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bca41078d_0_3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bca41078d_0_3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6b4c3c62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6b4c3c62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b6b4c3c62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b6b4c3c62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bca41078d_0_4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bca41078d_0_4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bca41078d_0_3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bca41078d_0_3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ca41078d_0_1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ca41078d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c071f86c9_11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c071f86c9_11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bca41078d_0_4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bca41078d_0_4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bca41078d_0_4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bca41078d_0_4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b6b4c3c62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b6b4c3c62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bca41078d_0_4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bca41078d_0_4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b6b4c3c62_1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b6b4c3c62_1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b6b4c3c62_3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b6b4c3c62_3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b6b4c3c62_3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b6b4c3c62_3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6b4c3c62_3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b6b4c3c62_3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bca41078d_0_4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bca41078d_0_4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ca41078d_0_1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ca41078d_0_1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bca41078d_1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bca41078d_1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071f86c9_15_2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c071f86c9_15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ca41078d_1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ca41078d_1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071f86c9_13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071f86c9_13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bca41078d_1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bca41078d_1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  <a:defRPr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●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●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18.140.234.138:5000/" TargetMode="External"/><Relationship Id="rId1" Type="http://schemas.openxmlformats.org/officeDocument/2006/relationships/hyperlink" Target="http://18.140.234.138:808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70" y="10812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B</a:t>
            </a:r>
            <a:r>
              <a:rPr lang="en-US"/>
              <a:t>ook Rental Library</a:t>
            </a:r>
            <a:endParaRPr lang="en-US"/>
          </a:p>
        </p:txBody>
      </p:sp>
      <p:sp>
        <p:nvSpPr>
          <p:cNvPr id="105" name="Google Shape;105;p25"/>
          <p:cNvSpPr txBox="1"/>
          <p:nvPr>
            <p:ph type="subTitle" idx="1"/>
          </p:nvPr>
        </p:nvSpPr>
        <p:spPr>
          <a:xfrm>
            <a:off x="391800" y="3064375"/>
            <a:ext cx="60618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Nhóm 6: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Trần Nguyễn Khánh Ninh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Đỗ Hồng Phong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Nguyễn Đức Thắng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Đỗ Đình Trường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Đinh Quang Vũ</a:t>
            </a:r>
            <a:endParaRPr sz="1800"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76538" y="587350"/>
            <a:ext cx="35909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Use case chính</a:t>
            </a:r>
            <a:endParaRPr lang="en-US"/>
          </a:p>
        </p:txBody>
      </p:sp>
      <p:sp>
        <p:nvSpPr>
          <p:cNvPr id="168" name="Google Shape;168;p34"/>
          <p:cNvSpPr txBox="1"/>
          <p:nvPr/>
        </p:nvSpPr>
        <p:spPr>
          <a:xfrm>
            <a:off x="721725" y="1336988"/>
            <a:ext cx="27681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 ký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 nhập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 xuất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Xem sách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Tìm sách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4341225" y="1350050"/>
            <a:ext cx="36123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Duyệt sách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Ch</a:t>
            </a: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o thuê sách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Mượn sách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Trả sách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Đánh giá sách</a:t>
            </a:r>
            <a:endParaRPr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USE CASE: ĐĂNG KÝ</a:t>
            </a:r>
            <a:endParaRPr lang="en-US"/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72002" y="686200"/>
            <a:ext cx="366118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721725" y="1336988"/>
            <a:ext cx="27681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-	User nhập các thông tin cần thiết và gửi yêu cầu đăng ký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USE CASE: ĐĂNG KÝ</a:t>
            </a:r>
            <a:endParaRPr lang="en-US"/>
          </a:p>
        </p:txBody>
      </p:sp>
      <p:pic>
        <p:nvPicPr>
          <p:cNvPr id="182" name="Google Shape;182;p36"/>
          <p:cNvPicPr preferRelativeResize="0"/>
          <p:nvPr/>
        </p:nvPicPr>
        <p:blipFill rotWithShape="1">
          <a:blip r:embed="rId1"/>
          <a:srcRect r="32596" b="14683"/>
          <a:stretch>
            <a:fillRect/>
          </a:stretch>
        </p:blipFill>
        <p:spPr>
          <a:xfrm>
            <a:off x="3539300" y="1799750"/>
            <a:ext cx="4859074" cy="2769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/>
          <p:nvPr/>
        </p:nvSpPr>
        <p:spPr>
          <a:xfrm>
            <a:off x="462100" y="1838400"/>
            <a:ext cx="2622000" cy="27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Kiểm tra các thông tin đăng ký có hợp lệ hay không</a:t>
            </a:r>
            <a:endParaRPr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USE CASE: ĐĂNG KÝ</a:t>
            </a:r>
            <a:endParaRPr lang="en-US"/>
          </a:p>
        </p:txBody>
      </p:sp>
      <p:sp>
        <p:nvSpPr>
          <p:cNvPr id="189" name="Google Shape;189;p37"/>
          <p:cNvSpPr txBox="1"/>
          <p:nvPr/>
        </p:nvSpPr>
        <p:spPr>
          <a:xfrm>
            <a:off x="522375" y="1017725"/>
            <a:ext cx="26220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Business Process</a:t>
            </a:r>
            <a:endParaRPr b="1"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3338" y="1667525"/>
            <a:ext cx="6837322" cy="31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</a:t>
            </a:r>
            <a:r>
              <a:rPr lang="en-US"/>
              <a:t>USE CASE: ĐĂNG NHẬP</a:t>
            </a:r>
            <a:endParaRPr lang="en-US"/>
          </a:p>
        </p:txBody>
      </p:sp>
      <p:sp>
        <p:nvSpPr>
          <p:cNvPr id="196" name="Google Shape;196;p38"/>
          <p:cNvSpPr txBox="1"/>
          <p:nvPr/>
        </p:nvSpPr>
        <p:spPr>
          <a:xfrm>
            <a:off x="731775" y="1819188"/>
            <a:ext cx="27681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-	User nhập tên đăng nhập và password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65075" y="1017725"/>
            <a:ext cx="426584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</a:t>
            </a:r>
            <a:r>
              <a:rPr lang="en-US"/>
              <a:t>USE CASE: ĐĂNG NHẬP</a:t>
            </a:r>
            <a:endParaRPr lang="en-US"/>
          </a:p>
        </p:txBody>
      </p:sp>
      <p:sp>
        <p:nvSpPr>
          <p:cNvPr id="203" name="Google Shape;203;p39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=&gt; G</a:t>
            </a:r>
            <a:r>
              <a:rPr lang="en-US"/>
              <a:t>et Access Token</a:t>
            </a:r>
            <a:endParaRPr lang="en-US"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707850"/>
            <a:ext cx="8612926" cy="11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USE CASE: ĐĂNG NHẬP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6025" y="1712250"/>
            <a:ext cx="7811950" cy="2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USE CASE: ĐĂNG NHẬP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41"/>
          <p:cNvSpPr txBox="1"/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4225" y="1603250"/>
            <a:ext cx="6988572" cy="32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	USE CASE: ĐĂNG XUẤT</a:t>
            </a:r>
            <a:endParaRPr lang="en-US"/>
          </a:p>
        </p:txBody>
      </p:sp>
      <p:sp>
        <p:nvSpPr>
          <p:cNvPr id="224" name="Google Shape;224;p42"/>
          <p:cNvSpPr txBox="1"/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Gửi yêu cầu đăng xuất khỏi hệ thống</a:t>
            </a:r>
            <a:endParaRPr lang="en-US"/>
          </a:p>
        </p:txBody>
      </p:sp>
      <p:pic>
        <p:nvPicPr>
          <p:cNvPr id="225" name="Google Shape;22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48563" y="1250950"/>
            <a:ext cx="28670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	USE CASE: ĐĂNG XUẤT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43"/>
          <p:cNvSpPr txBox="1"/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8200" y="1553225"/>
            <a:ext cx="6966504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BOOK RENTAL LIBRARY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I.	Giới thiệu về hệ thống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/>
              <a:t>II.	Công nghệ sử dụng trong phát triển hệ thống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/>
              <a:t>III.	Chi tiết về các actor và use case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/>
              <a:t>IV.	Book recommendation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</a:t>
            </a:r>
            <a:r>
              <a:rPr lang="en-US"/>
              <a:t>USE CASE: XEM SÁCH</a:t>
            </a:r>
            <a:endParaRPr lang="en-US"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92650" y="1118200"/>
            <a:ext cx="593004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type="body" idx="1"/>
          </p:nvPr>
        </p:nvSpPr>
        <p:spPr>
          <a:xfrm>
            <a:off x="311700" y="1796675"/>
            <a:ext cx="2496600" cy="23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Actor sẽ được đưa đến trang thông tin chi tiết của quyển sách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-	Hệ thống sẽ tự động đưa trạng thái của sách.</a:t>
            </a:r>
            <a:endParaRPr lang="en-US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USE CASE: XEM SÁCH</a:t>
            </a:r>
            <a:endParaRPr lang="en-US"/>
          </a:p>
        </p:txBody>
      </p:sp>
      <p:sp>
        <p:nvSpPr>
          <p:cNvPr id="245" name="Google Shape;245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format của sách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246" name="Google Shape;2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400" y="1711000"/>
            <a:ext cx="8815349" cy="32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USE CASE: XEM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46"/>
          <p:cNvSpPr txBox="1"/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3438" y="1594925"/>
            <a:ext cx="74771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/>
              <a:t>.	USE CASE: TÌM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47"/>
          <p:cNvSpPr txBox="1"/>
          <p:nvPr>
            <p:ph type="body" idx="1"/>
          </p:nvPr>
        </p:nvSpPr>
        <p:spPr>
          <a:xfrm>
            <a:off x="311700" y="1796675"/>
            <a:ext cx="2496600" cy="23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Tìm sách theo tên do User nhập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-	</a:t>
            </a:r>
            <a:r>
              <a:rPr lang="en-US"/>
              <a:t>Hệ thống truy xuất data tìm những quyển sách có tên giống hoặc gần giống</a:t>
            </a:r>
            <a:endParaRPr lang="en-US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	USE CASE: TÌM SÁCH</a:t>
            </a:r>
            <a:endParaRPr lang="en-US"/>
          </a:p>
        </p:txBody>
      </p:sp>
      <p:sp>
        <p:nvSpPr>
          <p:cNvPr id="265" name="Google Shape;265;p4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Search By Title</a:t>
            </a:r>
            <a:endParaRPr lang="en-US"/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26525" y="1711000"/>
            <a:ext cx="6690951" cy="323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	USE CASE: TÌM SÁCH</a:t>
            </a:r>
            <a:endParaRPr lang="en-US"/>
          </a:p>
        </p:txBody>
      </p:sp>
      <p:sp>
        <p:nvSpPr>
          <p:cNvPr id="272" name="Google Shape;272;p49"/>
          <p:cNvSpPr txBox="1"/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48800" y="1537600"/>
            <a:ext cx="6966504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	USE CASE: DUYỆT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50"/>
          <p:cNvSpPr txBox="1"/>
          <p:nvPr>
            <p:ph type="body" idx="1"/>
          </p:nvPr>
        </p:nvSpPr>
        <p:spPr>
          <a:xfrm>
            <a:off x="311700" y="1796675"/>
            <a:ext cx="25089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User </a:t>
            </a:r>
            <a:r>
              <a:rPr lang="en-US"/>
              <a:t>chọn những filter để duyệt sách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-	</a:t>
            </a:r>
            <a:r>
              <a:rPr lang="en-US"/>
              <a:t>Hệ thống truy xuất data tìm những quyển sách có đặc tính giống với filter actor đã chọn</a:t>
            </a:r>
            <a:r>
              <a:rPr lang="en-US"/>
              <a:t> và hiển thị</a:t>
            </a:r>
            <a:endParaRPr lang="en-US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	USE CASE: DUYỆT SÁCH</a:t>
            </a:r>
            <a:endParaRPr lang="en-US"/>
          </a:p>
        </p:txBody>
      </p:sp>
      <p:sp>
        <p:nvSpPr>
          <p:cNvPr id="285" name="Google Shape;285;p5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Categories Popular</a:t>
            </a:r>
            <a:endParaRPr lang="en-US"/>
          </a:p>
        </p:txBody>
      </p:sp>
      <p:pic>
        <p:nvPicPr>
          <p:cNvPr id="286" name="Google Shape;286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8101" y="1878200"/>
            <a:ext cx="6867798" cy="19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	USE CASE: DUYỆT SÁCH</a:t>
            </a:r>
            <a:endParaRPr lang="en-US"/>
          </a:p>
        </p:txBody>
      </p:sp>
      <p:sp>
        <p:nvSpPr>
          <p:cNvPr id="292" name="Google Shape;292;p5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Categories Popular</a:t>
            </a:r>
            <a:endParaRPr lang="en-US"/>
          </a:p>
        </p:txBody>
      </p:sp>
      <p:pic>
        <p:nvPicPr>
          <p:cNvPr id="293" name="Google Shape;29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3100" y="1705476"/>
            <a:ext cx="8148594" cy="3233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	USE CASE: DUYỆT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53"/>
          <p:cNvSpPr txBox="1"/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300" name="Google Shape;300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9675" y="1462625"/>
            <a:ext cx="6966504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445025"/>
            <a:ext cx="27321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VỀ HỆ THỐNG</a:t>
            </a:r>
            <a:endParaRPr lang="en-US"/>
          </a:p>
        </p:txBody>
      </p:sp>
      <p:sp>
        <p:nvSpPr>
          <p:cNvPr id="118" name="Google Shape;118;p27"/>
          <p:cNvSpPr txBox="1"/>
          <p:nvPr>
            <p:ph type="body" idx="1"/>
          </p:nvPr>
        </p:nvSpPr>
        <p:spPr>
          <a:xfrm>
            <a:off x="442275" y="3643850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Ứng dụng Web “Book’s TIME” cung cấp nền tảng giao tiếp cho người cho thuê sách và người có nhu cầu mượn sách.</a:t>
            </a:r>
            <a:endParaRPr lang="en-US"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45625" y="535425"/>
            <a:ext cx="5674702" cy="2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USE CASE:  THÔNG TIN CỦA USER</a:t>
            </a:r>
            <a:endParaRPr lang="en-US"/>
          </a:p>
        </p:txBody>
      </p:sp>
      <p:sp>
        <p:nvSpPr>
          <p:cNvPr id="306" name="Google Shape;306;p54"/>
          <p:cNvSpPr txBox="1"/>
          <p:nvPr>
            <p:ph type="body" idx="1"/>
          </p:nvPr>
        </p:nvSpPr>
        <p:spPr>
          <a:xfrm>
            <a:off x="311700" y="1796675"/>
            <a:ext cx="25089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Hệ thống hiển thị trang cá nhân của User bao gồm thông tin cá nhân, hoạt động,... </a:t>
            </a:r>
            <a:endParaRPr lang="en-US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07" name="Google Shape;307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61675" y="1374450"/>
            <a:ext cx="5939450" cy="3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</a:t>
            </a:r>
            <a:r>
              <a:rPr lang="en-US"/>
              <a:t>USE CASE: </a:t>
            </a:r>
            <a:r>
              <a:rPr lang="en-US"/>
              <a:t> THÔNG TIN CỦA USER</a:t>
            </a:r>
            <a:endParaRPr lang="en-US"/>
          </a:p>
        </p:txBody>
      </p:sp>
      <p:sp>
        <p:nvSpPr>
          <p:cNvPr id="313" name="Google Shape;313;p55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</a:t>
            </a:r>
            <a:r>
              <a:rPr lang="en-US"/>
              <a:t>eader: "Authorization: </a:t>
            </a:r>
            <a:r>
              <a:rPr lang="en-US"/>
              <a:t>B</a:t>
            </a:r>
            <a:r>
              <a:rPr lang="en-US"/>
              <a:t>earer + Access Token" =&gt; access</a:t>
            </a:r>
            <a:endParaRPr lang="en-US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4275" y="1591000"/>
            <a:ext cx="8715449" cy="17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4275" y="3512500"/>
            <a:ext cx="8715450" cy="150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r>
              <a:rPr lang="en-US"/>
              <a:t>.	USE CASE:  CHO THUÊ SÁCH</a:t>
            </a:r>
            <a:endParaRPr lang="en-US"/>
          </a:p>
        </p:txBody>
      </p:sp>
      <p:sp>
        <p:nvSpPr>
          <p:cNvPr id="321" name="Google Shape;321;p56"/>
          <p:cNvSpPr txBox="1"/>
          <p:nvPr>
            <p:ph type="body" idx="1"/>
          </p:nvPr>
        </p:nvSpPr>
        <p:spPr>
          <a:xfrm>
            <a:off x="311700" y="1283100"/>
            <a:ext cx="82608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</a:t>
            </a:r>
            <a:r>
              <a:rPr lang="en-US"/>
              <a:t>Actor cập nhật thông tin của quyển sách cho thuê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-	Hệ thống xác nhận yêu cầu muốn cho thuê của actor và gửi thông báo cho người xác minh</a:t>
            </a:r>
            <a:endParaRPr lang="en-US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22" name="Google Shape;322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89700" y="2487900"/>
            <a:ext cx="5133052" cy="2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28" name="Google Shape;328;p57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</a:t>
            </a:r>
            <a:r>
              <a:rPr lang="en-US"/>
              <a:t>ử dụng mã ISBN lấy được từ use case duyệt sách</a:t>
            </a:r>
            <a:endParaRPr lang="en-US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29" name="Google Shape;329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6765" y="1712275"/>
            <a:ext cx="7690475" cy="32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35" name="Google Shape;335;p58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Sử dung mã ISBN lấy được từ use case duyệt sách</a:t>
            </a:r>
            <a:endParaRPr lang="en-US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36" name="Google Shape;336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6765" y="1712275"/>
            <a:ext cx="7690475" cy="32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42" name="Google Shape;342;p59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</a:t>
            </a:r>
            <a:r>
              <a:rPr lang="en-US"/>
              <a:t>ách cho thuê được thêm vào bảng book_warehouse;</a:t>
            </a:r>
            <a:endParaRPr lang="en-US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284866"/>
            <a:ext cx="9143999" cy="2752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49" name="Google Shape;349;p60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Thông tin kho sách</a:t>
            </a:r>
            <a:endParaRPr lang="en-US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73400" y="1695225"/>
            <a:ext cx="7009174" cy="32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56" name="Google Shape;356;p61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</a:t>
            </a:r>
            <a:r>
              <a:rPr lang="en-US"/>
              <a:t>ông tin kho sách</a:t>
            </a:r>
            <a:endParaRPr lang="en-US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357" name="Google Shape;357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791063"/>
            <a:ext cx="8351349" cy="30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63" name="Google Shape;363;p62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</a:t>
            </a:r>
            <a:r>
              <a:rPr lang="en-US"/>
              <a:t>ông tin kho sách</a:t>
            </a:r>
            <a:endParaRPr lang="en-US"/>
          </a:p>
        </p:txBody>
      </p:sp>
      <p:pic>
        <p:nvPicPr>
          <p:cNvPr id="364" name="Google Shape;364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747589"/>
            <a:ext cx="9144001" cy="318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  <a:endParaRPr lang="en-US"/>
          </a:p>
        </p:txBody>
      </p:sp>
      <p:sp>
        <p:nvSpPr>
          <p:cNvPr id="370" name="Google Shape;370;p63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Business Process</a:t>
            </a:r>
            <a:endParaRPr lang="en-US"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30350" y="1172450"/>
            <a:ext cx="5528026" cy="397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  <a:endParaRPr lang="en-US"/>
          </a:p>
        </p:txBody>
      </p:sp>
      <p:sp>
        <p:nvSpPr>
          <p:cNvPr id="125" name="Google Shape;125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Back-End: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/>
              <a:t>-	Flask, Flask-RESTPlus, Swagger UI</a:t>
            </a:r>
            <a:endParaRPr sz="2000"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69700" y="2822550"/>
            <a:ext cx="1862051" cy="1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58000" y="2822547"/>
            <a:ext cx="3328850" cy="18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3"/>
          <a:srcRect r="62353"/>
          <a:stretch>
            <a:fillRect/>
          </a:stretch>
        </p:blipFill>
        <p:spPr>
          <a:xfrm>
            <a:off x="6417700" y="2571750"/>
            <a:ext cx="2151476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</a:t>
            </a:r>
            <a:r>
              <a:rPr lang="en-US"/>
              <a:t>USE CASE: M</a:t>
            </a:r>
            <a:r>
              <a:rPr lang="en-US"/>
              <a:t>ƯỢN SÁCH</a:t>
            </a:r>
            <a:endParaRPr lang="en-US"/>
          </a:p>
        </p:txBody>
      </p:sp>
      <p:sp>
        <p:nvSpPr>
          <p:cNvPr id="377" name="Google Shape;377;p64"/>
          <p:cNvSpPr txBox="1"/>
          <p:nvPr>
            <p:ph type="body" idx="1"/>
          </p:nvPr>
        </p:nvSpPr>
        <p:spPr>
          <a:xfrm>
            <a:off x="311700" y="1172450"/>
            <a:ext cx="818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Chọn sách từ nhà kho, sách được chọn sẽ được đưa vào giỏ hàng</a:t>
            </a:r>
            <a:endParaRPr lang="en-US"/>
          </a:p>
        </p:txBody>
      </p:sp>
      <p:pic>
        <p:nvPicPr>
          <p:cNvPr id="378" name="Google Shape;378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52975" y="1756400"/>
            <a:ext cx="6563251" cy="29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p65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Chọn 1 warehouse_id để mượn</a:t>
            </a:r>
            <a:endParaRPr lang="en-US"/>
          </a:p>
        </p:txBody>
      </p:sp>
      <p:pic>
        <p:nvPicPr>
          <p:cNvPr id="385" name="Google Shape;385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46300" y="1674476"/>
            <a:ext cx="7518124" cy="33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66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Danh sách các warehouse cùng mã ISBN đang được cho thuê</a:t>
            </a:r>
            <a:endParaRPr lang="en-US"/>
          </a:p>
        </p:txBody>
      </p:sp>
      <p:pic>
        <p:nvPicPr>
          <p:cNvPr id="392" name="Google Shape;392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865647"/>
            <a:ext cx="9144001" cy="241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</p:txBody>
      </p:sp>
      <p:sp>
        <p:nvSpPr>
          <p:cNvPr id="398" name="Google Shape;398;p67"/>
          <p:cNvSpPr txBox="1"/>
          <p:nvPr>
            <p:ph type="body" idx="1"/>
          </p:nvPr>
        </p:nvSpPr>
        <p:spPr>
          <a:xfrm>
            <a:off x="311700" y="1172450"/>
            <a:ext cx="818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Đặt hàng mượn sách có trong giỏ hàng</a:t>
            </a:r>
            <a:endParaRPr lang="en-US"/>
          </a:p>
        </p:txBody>
      </p:sp>
      <p:pic>
        <p:nvPicPr>
          <p:cNvPr id="399" name="Google Shape;399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0113" y="1836175"/>
            <a:ext cx="7983776" cy="28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</p:txBody>
      </p:sp>
      <p:sp>
        <p:nvSpPr>
          <p:cNvPr id="405" name="Google Shape;405;p68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</a:t>
            </a:r>
            <a:r>
              <a:rPr lang="en-US"/>
              <a:t>ay đổi trên Database</a:t>
            </a:r>
            <a:endParaRPr lang="en-US"/>
          </a:p>
        </p:txBody>
      </p:sp>
      <p:pic>
        <p:nvPicPr>
          <p:cNvPr id="406" name="Google Shape;406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5838" y="1698500"/>
            <a:ext cx="7652325" cy="32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69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Danh sách sách đang mượn</a:t>
            </a:r>
            <a:endParaRPr lang="en-US"/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4125" y="1873000"/>
            <a:ext cx="7355751" cy="31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Google Shape;419;p70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Danh sách sách đang mượn</a:t>
            </a:r>
            <a:endParaRPr lang="en-US"/>
          </a:p>
        </p:txBody>
      </p:sp>
      <p:pic>
        <p:nvPicPr>
          <p:cNvPr id="420" name="Google Shape;420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8438" y="1765924"/>
            <a:ext cx="7887124" cy="28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p71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Danh sách s</a:t>
            </a:r>
            <a:r>
              <a:rPr lang="en-US"/>
              <a:t>ách </a:t>
            </a:r>
            <a:r>
              <a:rPr lang="en-US"/>
              <a:t>đang mượn</a:t>
            </a:r>
            <a:endParaRPr lang="en-US"/>
          </a:p>
        </p:txBody>
      </p:sp>
      <p:pic>
        <p:nvPicPr>
          <p:cNvPr id="427" name="Google Shape;427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5700" y="1743400"/>
            <a:ext cx="8618300" cy="31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72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Process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434" name="Google Shape;434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77073" y="1017725"/>
            <a:ext cx="4969701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</a:t>
            </a:r>
            <a:r>
              <a:rPr lang="en-US"/>
              <a:t>.	USE CASE: TRẢ SÁCH</a:t>
            </a:r>
            <a:endParaRPr lang="en-US"/>
          </a:p>
        </p:txBody>
      </p:sp>
      <p:sp>
        <p:nvSpPr>
          <p:cNvPr id="440" name="Google Shape;440;p73"/>
          <p:cNvSpPr txBox="1"/>
          <p:nvPr>
            <p:ph type="body" idx="1"/>
          </p:nvPr>
        </p:nvSpPr>
        <p:spPr>
          <a:xfrm>
            <a:off x="311700" y="1172450"/>
            <a:ext cx="818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C</a:t>
            </a:r>
            <a:r>
              <a:rPr lang="en-US"/>
              <a:t>họn sách để trả về kho, hệ thống ghi nhận ngày trả sách và gửi thông báo cho bên thứ 3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-	Người xác minh sẽ xác minh tình trạng quyển sách và actor sẽ chuyển đến use case nhận tiền cọc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  <a:endParaRPr lang="en-US"/>
          </a:p>
        </p:txBody>
      </p:sp>
      <p:sp>
        <p:nvSpPr>
          <p:cNvPr id="134" name="Google Shape;134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Front-End</a:t>
            </a:r>
            <a:r>
              <a:rPr lang="en-US" sz="2000" b="1"/>
              <a:t>:</a:t>
            </a:r>
            <a:r>
              <a:rPr lang="en-US" sz="2000"/>
              <a:t> 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/>
              <a:t>-	</a:t>
            </a:r>
            <a:r>
              <a:rPr lang="en-US" sz="2000"/>
              <a:t>VueJS + Element UI</a:t>
            </a:r>
            <a:endParaRPr sz="2000"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44250" y="2571750"/>
            <a:ext cx="3429004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92400" y="2571750"/>
            <a:ext cx="35461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311700" y="43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.	USE CASE: TRẢ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46" name="Google Shape;446;p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4300" y="1707800"/>
            <a:ext cx="7475399" cy="25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 txBox="1"/>
          <p:nvPr>
            <p:ph type="title"/>
          </p:nvPr>
        </p:nvSpPr>
        <p:spPr>
          <a:xfrm>
            <a:off x="311700" y="43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.	USE CASE: TRẢ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2" name="Google Shape;452;p75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Process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pic>
        <p:nvPicPr>
          <p:cNvPr id="453" name="Google Shape;453;p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8100" y="1172447"/>
            <a:ext cx="6801601" cy="35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  <a:endParaRPr lang="en-US"/>
          </a:p>
        </p:txBody>
      </p:sp>
      <p:sp>
        <p:nvSpPr>
          <p:cNvPr id="459" name="Google Shape;459;p76"/>
          <p:cNvSpPr txBox="1"/>
          <p:nvPr>
            <p:ph type="body" idx="1"/>
          </p:nvPr>
        </p:nvSpPr>
        <p:spPr>
          <a:xfrm>
            <a:off x="311700" y="1714450"/>
            <a:ext cx="2719200" cy="21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	</a:t>
            </a:r>
            <a:r>
              <a:rPr lang="en-US"/>
              <a:t>Actor nhập thông tin đánh giá (thang điểm, bình luận)..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-	Hệ thống kiểm tra các thông tin đánh giá</a:t>
            </a:r>
            <a:endParaRPr lang="en-US"/>
          </a:p>
        </p:txBody>
      </p:sp>
      <p:pic>
        <p:nvPicPr>
          <p:cNvPr id="460" name="Google Shape;460;p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40524" y="1290687"/>
            <a:ext cx="5582175" cy="32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66" name="Google Shape;466;p7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5013" y="1418249"/>
            <a:ext cx="7513975" cy="31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2" name="Google Shape;472;p78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đánh giá của 1 quyển sách</a:t>
            </a:r>
            <a:endParaRPr lang="en-US"/>
          </a:p>
        </p:txBody>
      </p:sp>
      <p:pic>
        <p:nvPicPr>
          <p:cNvPr id="473" name="Google Shape;473;p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54853" y="1172450"/>
            <a:ext cx="4677451" cy="36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9" name="Google Shape;479;p79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</a:t>
            </a:r>
            <a:r>
              <a:rPr lang="en-US"/>
              <a:t>ác đánh giá của 1 quyển sách</a:t>
            </a:r>
            <a:endParaRPr lang="en-US"/>
          </a:p>
        </p:txBody>
      </p:sp>
      <p:pic>
        <p:nvPicPr>
          <p:cNvPr id="480" name="Google Shape;480;p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0750" y="1789050"/>
            <a:ext cx="8342500" cy="30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6" name="Google Shape;486;p80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đánh giá của 1 quyển sách</a:t>
            </a:r>
            <a:endParaRPr lang="en-US"/>
          </a:p>
        </p:txBody>
      </p:sp>
      <p:pic>
        <p:nvPicPr>
          <p:cNvPr id="487" name="Google Shape;487;p8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786510"/>
            <a:ext cx="9143999" cy="259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81"/>
          <p:cNvSpPr txBox="1"/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</a:t>
            </a:r>
            <a:r>
              <a:rPr lang="en-US"/>
              <a:t>em lại các đánh giá của mình</a:t>
            </a:r>
            <a:endParaRPr lang="en-US"/>
          </a:p>
        </p:txBody>
      </p:sp>
      <p:pic>
        <p:nvPicPr>
          <p:cNvPr id="494" name="Google Shape;494;p8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3363" y="1721950"/>
            <a:ext cx="8677276" cy="32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 THANH TOÁN</a:t>
            </a:r>
            <a:endParaRPr lang="en-US"/>
          </a:p>
        </p:txBody>
      </p:sp>
      <p:sp>
        <p:nvSpPr>
          <p:cNvPr id="500" name="Google Shape;500;p82"/>
          <p:cNvSpPr txBox="1"/>
          <p:nvPr>
            <p:ph type="body" idx="1"/>
          </p:nvPr>
        </p:nvSpPr>
        <p:spPr>
          <a:xfrm>
            <a:off x="311700" y="1172450"/>
            <a:ext cx="2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Nhập các thông tin để ship sách</a:t>
            </a:r>
            <a:endParaRPr lang="en-US"/>
          </a:p>
        </p:txBody>
      </p:sp>
      <p:pic>
        <p:nvPicPr>
          <p:cNvPr id="501" name="Google Shape;501;p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15475" y="1172450"/>
            <a:ext cx="6081850" cy="36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 THANH TOÁN</a:t>
            </a:r>
            <a:endParaRPr lang="en-US"/>
          </a:p>
        </p:txBody>
      </p:sp>
      <p:sp>
        <p:nvSpPr>
          <p:cNvPr id="507" name="Google Shape;507;p83"/>
          <p:cNvSpPr txBox="1"/>
          <p:nvPr>
            <p:ph type="body" idx="1"/>
          </p:nvPr>
        </p:nvSpPr>
        <p:spPr>
          <a:xfrm>
            <a:off x="311700" y="1172450"/>
            <a:ext cx="2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Chọn phương thức ship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Chọn phương thức thanh toán</a:t>
            </a:r>
            <a:endParaRPr lang="en-US"/>
          </a:p>
        </p:txBody>
      </p:sp>
      <p:pic>
        <p:nvPicPr>
          <p:cNvPr id="508" name="Google Shape;508;p8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45075" y="1172450"/>
            <a:ext cx="6068702" cy="342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  <a:endParaRPr lang="en-US"/>
          </a:p>
        </p:txBody>
      </p:sp>
      <p:sp>
        <p:nvSpPr>
          <p:cNvPr id="142" name="Google Shape;142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Database: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/>
              <a:t>-	</a:t>
            </a:r>
            <a:r>
              <a:rPr lang="en-US" sz="2000"/>
              <a:t>ORM: SQLAlchemy</a:t>
            </a:r>
            <a:endParaRPr sz="2000"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24275" y="2571750"/>
            <a:ext cx="5704976" cy="22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 THANH TOÁN</a:t>
            </a:r>
            <a:endParaRPr lang="en-US"/>
          </a:p>
        </p:txBody>
      </p:sp>
      <p:pic>
        <p:nvPicPr>
          <p:cNvPr id="514" name="Google Shape;514;p8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87175" y="1170125"/>
            <a:ext cx="487503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4"/>
          <p:cNvSpPr txBox="1"/>
          <p:nvPr>
            <p:ph type="body" idx="1"/>
          </p:nvPr>
        </p:nvSpPr>
        <p:spPr>
          <a:xfrm>
            <a:off x="311700" y="1172450"/>
            <a:ext cx="2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-	Thanh toán bằng thẻ Debit hoặc Credit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 lang="en-US"/>
          </a:p>
        </p:txBody>
      </p:sp>
      <p:sp>
        <p:nvSpPr>
          <p:cNvPr id="521" name="Google Shape;521;p85"/>
          <p:cNvSpPr txBox="1"/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</a:t>
            </a:r>
            <a:r>
              <a:rPr lang="en-US"/>
              <a:t>ONT-END: </a:t>
            </a:r>
            <a:r>
              <a:rPr lang="en-US" u="sng">
                <a:solidFill>
                  <a:schemeClr val="hlink"/>
                </a:solidFill>
                <a:hlinkClick r:id="rId1"/>
              </a:rPr>
              <a:t>http://18.140.234.138:8080/</a:t>
            </a:r>
            <a:endParaRPr lang="en-US" u="sng"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http://18.140.234.138:5000/</a:t>
            </a:r>
            <a:endParaRPr lang="en-US" u="sng"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  <a:endParaRPr lang="en-US"/>
          </a:p>
        </p:txBody>
      </p:sp>
      <p:sp>
        <p:nvSpPr>
          <p:cNvPr id="149" name="Google Shape;149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/>
              <a:t>Database Schema</a:t>
            </a:r>
            <a:endParaRPr sz="2000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26544" y="1017725"/>
            <a:ext cx="5967855" cy="36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r>
              <a:rPr lang="en-US"/>
              <a:t>ẢO MẬT</a:t>
            </a:r>
            <a:endParaRPr lang="en-US"/>
          </a:p>
        </p:txBody>
      </p:sp>
      <p:sp>
        <p:nvSpPr>
          <p:cNvPr id="156" name="Google Shape;156;p3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</a:t>
            </a:r>
            <a:r>
              <a:rPr lang="en-US"/>
              <a:t>asslib: Password được lưu trữ và so sánh bằng thuật toán hash PBKDF2_SHA256.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Flask-JWT-Extended: Quản lý xác thực user theo chuẩn OAuth 2.0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XSS: Type-restricted parameters, validate  + escape input trước khi lưu vào database.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SQL Injection: Query thông thường được filter bởi SQLAlchemy, query LIKE được escape các kí tự '%', '_' .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IDOR: Kiểm tra quyền sở hữu của user đối với resource trước khi cho phép truy cập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Actor chính</a:t>
            </a:r>
            <a:endParaRPr lang="en-US"/>
          </a:p>
        </p:txBody>
      </p:sp>
      <p:sp>
        <p:nvSpPr>
          <p:cNvPr id="162" name="Google Shape;162;p33"/>
          <p:cNvSpPr txBox="1"/>
          <p:nvPr/>
        </p:nvSpPr>
        <p:spPr>
          <a:xfrm>
            <a:off x="721725" y="1337000"/>
            <a:ext cx="71265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-	</a:t>
            </a: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</a:t>
            </a: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: </a:t>
            </a: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 dùng (Là nhóm actor chung nhất, bao gồm các use case chung), bao gồm các Actor khác: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</a:pP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Actor: </a:t>
            </a: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 cho thuê sách.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</a:pP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Actor: </a:t>
            </a: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 mượn sách.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</a:pP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Actor: </a:t>
            </a:r>
            <a:r>
              <a:rPr lang="en-US"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 xác minh.</a:t>
            </a: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accent3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sh dir="r"/>
      </p:transition>
    </mc:Choice>
    <mc:Fallback>
      <p:transition>
        <p:push dir="r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4593</Words>
  <Application>WPS Presentation</Application>
  <PresentationFormat/>
  <Paragraphs>321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Arial</vt:lpstr>
      <vt:lpstr>SimSun</vt:lpstr>
      <vt:lpstr>Wingdings</vt:lpstr>
      <vt:lpstr>Arial</vt:lpstr>
      <vt:lpstr>Oswald</vt:lpstr>
      <vt:lpstr>Average</vt:lpstr>
      <vt:lpstr>Microsoft YaHei</vt:lpstr>
      <vt:lpstr>Arial Unicode MS</vt:lpstr>
      <vt:lpstr>Simple Light</vt:lpstr>
      <vt:lpstr>Slate</vt:lpstr>
      <vt:lpstr>Online Book Rental Library</vt:lpstr>
      <vt:lpstr>ONLINE BOOK RENTAL LIBRARY</vt:lpstr>
      <vt:lpstr>GIỚI THIỆU VỀ HỆ THỐNG</vt:lpstr>
      <vt:lpstr>CÔNG NGHỆ</vt:lpstr>
      <vt:lpstr>CÔNG NGHỆ</vt:lpstr>
      <vt:lpstr>CÔNG NGHỆ</vt:lpstr>
      <vt:lpstr>CÔNG NGHỆ</vt:lpstr>
      <vt:lpstr>BẢO MẬT</vt:lpstr>
      <vt:lpstr>Các Actor chính</vt:lpstr>
      <vt:lpstr>Các Use case chính</vt:lpstr>
      <vt:lpstr>USE CASE: ĐĂNG KÝ</vt:lpstr>
      <vt:lpstr>USE CASE: ĐĂNG KÝ</vt:lpstr>
      <vt:lpstr>USE CASE: ĐĂNG KÝ</vt:lpstr>
      <vt:lpstr>2.	USE CASE: ĐĂNG NHẬP</vt:lpstr>
      <vt:lpstr>2.	USE CASE: ĐĂNG NHẬP</vt:lpstr>
      <vt:lpstr>2.	USE CASE: ĐĂNG NHẬP</vt:lpstr>
      <vt:lpstr>2.	USE CASE: ĐĂNG NHẬP</vt:lpstr>
      <vt:lpstr>3.	USE CASE: ĐĂNG XUẤT</vt:lpstr>
      <vt:lpstr>3.	USE CASE: ĐĂNG XUẤT</vt:lpstr>
      <vt:lpstr>4.	USE CASE: XEM SÁCH</vt:lpstr>
      <vt:lpstr>4.	USE CASE: XEM SÁCH</vt:lpstr>
      <vt:lpstr>4.	USE CASE: XEM SÁCH</vt:lpstr>
      <vt:lpstr>5.	USE CASE: TÌM SÁCH</vt:lpstr>
      <vt:lpstr>5.	USE CASE: TÌM SÁCH</vt:lpstr>
      <vt:lpstr>5.	USE CASE: TÌM SÁCH</vt:lpstr>
      <vt:lpstr>6.	USE CASE: DUYỆT SÁCH</vt:lpstr>
      <vt:lpstr>6.	USE CASE: DUYỆT SÁCH</vt:lpstr>
      <vt:lpstr>6.	USE CASE: DUYỆT SÁCH</vt:lpstr>
      <vt:lpstr>6.	USE CASE: DUYỆT SÁCH</vt:lpstr>
      <vt:lpstr>7. USE CASE:  THÔNG TIN CỦA USER</vt:lpstr>
      <vt:lpstr>7. USE CASE:  THÔNG TIN CỦA USER</vt:lpstr>
      <vt:lpstr>8.	USE CASE:  CHO THUÊ SÁCH</vt:lpstr>
      <vt:lpstr>8.	USE CASE:  CHO THUÊ SÁCH</vt:lpstr>
      <vt:lpstr>8.	USE CASE:  CHO THUÊ SÁCH</vt:lpstr>
      <vt:lpstr>8.	USE CASE:  CHO THUÊ SÁCH</vt:lpstr>
      <vt:lpstr>8.	USE CASE:  CHO THUÊ SÁCH</vt:lpstr>
      <vt:lpstr>8.	USE CASE:  CHO THUÊ SÁCH</vt:lpstr>
      <vt:lpstr>8.	USE CASE:  CHO THUÊ SÁCH</vt:lpstr>
      <vt:lpstr>8.	USE CASE:  CHO THUÊ SÁCH</vt:lpstr>
      <vt:lpstr>9.	USE CASE: MƯỢN SÁCH</vt:lpstr>
      <vt:lpstr>9.	USE CASE: MƯỢN SÁCH</vt:lpstr>
      <vt:lpstr>9.	USE CASE: MƯỢN SÁCH</vt:lpstr>
      <vt:lpstr>9.	USE CASE: MƯỢN SÁCH</vt:lpstr>
      <vt:lpstr>9.	USE CASE: MƯỢN SÁCH</vt:lpstr>
      <vt:lpstr>9.	USE CASE: MƯỢN SÁCH</vt:lpstr>
      <vt:lpstr>9.	USE CASE: MƯỢN SÁCH</vt:lpstr>
      <vt:lpstr>9.	USE CASE: MƯỢN SÁCH</vt:lpstr>
      <vt:lpstr>9.	USE CASE: MƯỢN SÁCH</vt:lpstr>
      <vt:lpstr>10 .	USE CASE: TRẢ SÁCH</vt:lpstr>
      <vt:lpstr>10 .	USE CASE: TRẢ SÁCH</vt:lpstr>
      <vt:lpstr>10 .	USE CASE: TRẢ SÁCH</vt:lpstr>
      <vt:lpstr>11 .	USE CASE: ĐÁNH GIÁ SÁCH</vt:lpstr>
      <vt:lpstr>11 .	USE CASE: ĐÁNH GIÁ SÁCH</vt:lpstr>
      <vt:lpstr>11 .	USE CASE: ĐÁNH GIÁ SÁCH</vt:lpstr>
      <vt:lpstr>11 .	USE CASE: ĐÁNH GIÁ SÁCH</vt:lpstr>
      <vt:lpstr>11 .	USE CASE: ĐÁNH GIÁ SÁCH</vt:lpstr>
      <vt:lpstr>11 .	USE CASE: ĐÁNH GIÁ SÁCH</vt:lpstr>
      <vt:lpstr>11 .	USE CASE:  THANH TOÁN</vt:lpstr>
      <vt:lpstr>11 .	USE CASE:  THANH TOÁN</vt:lpstr>
      <vt:lpstr>11 .	USE CASE:  THANH TOÁN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Rental Library</dc:title>
  <dc:creator/>
  <cp:lastModifiedBy>Ninh Karthus</cp:lastModifiedBy>
  <cp:revision>1</cp:revision>
  <dcterms:created xsi:type="dcterms:W3CDTF">2019-12-21T15:04:32Z</dcterms:created>
  <dcterms:modified xsi:type="dcterms:W3CDTF">2019-12-21T15:04:32Z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